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78" r:id="rId4"/>
    <p:sldId id="258" r:id="rId5"/>
    <p:sldId id="262" r:id="rId6"/>
    <p:sldId id="260" r:id="rId7"/>
    <p:sldId id="257" r:id="rId8"/>
    <p:sldId id="261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7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4445-2371-4798-9B13-0F8B19C7957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1812-4C4A-48F2-AB7B-8B8A03ED1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230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4445-2371-4798-9B13-0F8B19C7957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1812-4C4A-48F2-AB7B-8B8A03ED1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557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4445-2371-4798-9B13-0F8B19C7957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1812-4C4A-48F2-AB7B-8B8A03ED1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8428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4445-2371-4798-9B13-0F8B19C7957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1812-4C4A-48F2-AB7B-8B8A03ED1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3209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4445-2371-4798-9B13-0F8B19C7957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1812-4C4A-48F2-AB7B-8B8A03ED1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7863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4445-2371-4798-9B13-0F8B19C7957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1812-4C4A-48F2-AB7B-8B8A03ED1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7697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4445-2371-4798-9B13-0F8B19C7957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1812-4C4A-48F2-AB7B-8B8A03ED1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3777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4445-2371-4798-9B13-0F8B19C7957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1812-4C4A-48F2-AB7B-8B8A03ED1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92486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4445-2371-4798-9B13-0F8B19C7957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1812-4C4A-48F2-AB7B-8B8A03ED1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5757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4445-2371-4798-9B13-0F8B19C7957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1812-4C4A-48F2-AB7B-8B8A03ED1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9560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4445-2371-4798-9B13-0F8B19C7957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1812-4C4A-48F2-AB7B-8B8A03ED1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3226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F4445-2371-4798-9B13-0F8B19C79574}" type="datetimeFigureOut">
              <a:rPr lang="en-CA" smtClean="0"/>
              <a:t>26/01/2016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81812-4C4A-48F2-AB7B-8B8A03ED1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5900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laws-lois.justice.gc.ca/eng/acts/P-33.3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619369" y="3845209"/>
            <a:ext cx="6375239" cy="3008895"/>
          </a:xfrm>
          <a:prstGeom prst="rect">
            <a:avLst/>
          </a:prstGeom>
          <a:solidFill>
            <a:srgbClr val="0043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4614" y="2255044"/>
            <a:ext cx="3197385" cy="26430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4615" y="0"/>
            <a:ext cx="3197386" cy="24072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4992" y="9784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CA" b="1" dirty="0" err="1" smtClean="0"/>
              <a:t>HN2100</a:t>
            </a: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b="1" dirty="0" smtClean="0"/>
              <a:t>Collective Agreement Administration</a:t>
            </a:r>
            <a:endParaRPr lang="en-C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4992" y="2637505"/>
            <a:ext cx="9144000" cy="1655762"/>
          </a:xfrm>
        </p:spPr>
        <p:txBody>
          <a:bodyPr/>
          <a:lstStyle/>
          <a:p>
            <a:r>
              <a:rPr lang="en-CA" dirty="0" smtClean="0"/>
              <a:t>With</a:t>
            </a:r>
          </a:p>
          <a:p>
            <a:r>
              <a:rPr lang="en-CA" dirty="0" smtClean="0"/>
              <a:t>Paul Tilley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4488" t="30343" r="57820" b="28743"/>
          <a:stretch/>
        </p:blipFill>
        <p:spPr>
          <a:xfrm>
            <a:off x="8994614" y="4898124"/>
            <a:ext cx="3197386" cy="19598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0"/>
            <a:ext cx="2619375" cy="17430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535760"/>
            <a:ext cx="2619375" cy="17430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/>
          <a:srcRect t="27017"/>
          <a:stretch/>
        </p:blipFill>
        <p:spPr>
          <a:xfrm>
            <a:off x="-6" y="2865438"/>
            <a:ext cx="2619376" cy="17668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4" y="4305801"/>
            <a:ext cx="2619378" cy="261171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8940" y="4303542"/>
            <a:ext cx="50560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bg1"/>
                </a:solidFill>
              </a:rPr>
              <a:t>Unit 5</a:t>
            </a:r>
          </a:p>
          <a:p>
            <a:pPr algn="ctr"/>
            <a:r>
              <a:rPr lang="en-CA" sz="4000" b="1" dirty="0" smtClean="0">
                <a:solidFill>
                  <a:schemeClr val="bg1"/>
                </a:solidFill>
              </a:rPr>
              <a:t>Public Sector Collective Bargaining</a:t>
            </a:r>
          </a:p>
        </p:txBody>
      </p:sp>
    </p:spTree>
    <p:extLst>
      <p:ext uri="{BB962C8B-B14F-4D97-AF65-F5344CB8AC3E}">
        <p14:creationId xmlns:p14="http://schemas.microsoft.com/office/powerpoint/2010/main" val="296684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271657" cy="1325563"/>
          </a:xfrm>
        </p:spPr>
        <p:txBody>
          <a:bodyPr/>
          <a:lstStyle/>
          <a:p>
            <a:r>
              <a:rPr lang="en-CA" b="1" dirty="0" smtClean="0"/>
              <a:t>Differences in the Public </a:t>
            </a:r>
            <a:r>
              <a:rPr lang="en-CA" b="1" dirty="0"/>
              <a:t>Sector </a:t>
            </a:r>
            <a:r>
              <a:rPr lang="en-CA" b="1" dirty="0" smtClean="0"/>
              <a:t>&amp; Private </a:t>
            </a:r>
            <a:r>
              <a:rPr lang="en-CA" b="1" dirty="0"/>
              <a:t>Sector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Most public sector </a:t>
            </a:r>
            <a:r>
              <a:rPr lang="en-CA" b="1" dirty="0"/>
              <a:t>employers</a:t>
            </a:r>
            <a:r>
              <a:rPr lang="en-CA" dirty="0"/>
              <a:t> are not driven by </a:t>
            </a:r>
            <a:r>
              <a:rPr lang="en-CA" dirty="0" smtClean="0"/>
              <a:t>the need for profit – rather they focus on providing services to the public.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8122" y="-10243"/>
            <a:ext cx="3023878" cy="170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41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29600" cy="1325563"/>
          </a:xfrm>
        </p:spPr>
        <p:txBody>
          <a:bodyPr/>
          <a:lstStyle/>
          <a:p>
            <a:r>
              <a:rPr lang="en-CA" b="1" dirty="0" smtClean="0"/>
              <a:t>Differences in the Public </a:t>
            </a:r>
            <a:r>
              <a:rPr lang="en-CA" b="1" dirty="0"/>
              <a:t>Sector </a:t>
            </a:r>
            <a:r>
              <a:rPr lang="en-CA" b="1" dirty="0" smtClean="0"/>
              <a:t>&amp; Private </a:t>
            </a:r>
            <a:r>
              <a:rPr lang="en-CA" b="1" dirty="0"/>
              <a:t>Sector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In the private sector, a strike imposes financial hardship on the employer; whereas in the public sector, the government "saves" money when employees go on strike.  </a:t>
            </a:r>
            <a:endParaRPr lang="en-CA" dirty="0" smtClean="0"/>
          </a:p>
          <a:p>
            <a:r>
              <a:rPr lang="en-CA" dirty="0"/>
              <a:t>In the </a:t>
            </a:r>
            <a:r>
              <a:rPr lang="en-CA" dirty="0" smtClean="0"/>
              <a:t>event of a strike in the public </a:t>
            </a:r>
            <a:r>
              <a:rPr lang="en-CA" dirty="0"/>
              <a:t>sector, </a:t>
            </a:r>
            <a:r>
              <a:rPr lang="en-CA" dirty="0" smtClean="0"/>
              <a:t> </a:t>
            </a:r>
            <a:r>
              <a:rPr lang="en-CA" dirty="0"/>
              <a:t>employees rarely contemplate the employer shutting down permanently, as many private sector employees fear</a:t>
            </a:r>
            <a:r>
              <a:rPr lang="en-CA" dirty="0" smtClean="0"/>
              <a:t>.</a:t>
            </a:r>
            <a:r>
              <a:rPr lang="en-CA" dirty="0"/>
              <a:t> </a:t>
            </a:r>
            <a:endParaRPr lang="en-CA" dirty="0" smtClean="0"/>
          </a:p>
          <a:p>
            <a:r>
              <a:rPr lang="en-CA" dirty="0" smtClean="0"/>
              <a:t>Since </a:t>
            </a:r>
            <a:r>
              <a:rPr lang="en-CA" dirty="0"/>
              <a:t>a large number of people are affected by strikes in the public sector, bargaining takes place at the bargaining table and in the media.  </a:t>
            </a:r>
            <a:endParaRPr lang="en-CA" dirty="0" smtClean="0"/>
          </a:p>
          <a:p>
            <a:r>
              <a:rPr lang="en-CA" dirty="0"/>
              <a:t>I</a:t>
            </a:r>
            <a:r>
              <a:rPr lang="en-CA" dirty="0" smtClean="0"/>
              <a:t>n </a:t>
            </a:r>
            <a:r>
              <a:rPr lang="en-CA" dirty="0"/>
              <a:t>the public sector, then, political considerations dictate Management's view of strikes.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771" y="0"/>
            <a:ext cx="3026229" cy="17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45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327571" cy="1325563"/>
          </a:xfrm>
        </p:spPr>
        <p:txBody>
          <a:bodyPr/>
          <a:lstStyle/>
          <a:p>
            <a:r>
              <a:rPr lang="en-CA" b="1" dirty="0" smtClean="0"/>
              <a:t>Differences in the Public </a:t>
            </a:r>
            <a:r>
              <a:rPr lang="en-CA" b="1" dirty="0"/>
              <a:t>Sector </a:t>
            </a:r>
            <a:r>
              <a:rPr lang="en-CA" b="1" dirty="0" smtClean="0"/>
              <a:t>&amp; Private </a:t>
            </a:r>
            <a:r>
              <a:rPr lang="en-CA" b="1" dirty="0"/>
              <a:t>Sector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Private sector labour relations are governed by the Labour Relations Act in Newfoundland (and similar </a:t>
            </a:r>
            <a:r>
              <a:rPr lang="en-CA" b="1" dirty="0"/>
              <a:t>legislation</a:t>
            </a:r>
            <a:r>
              <a:rPr lang="en-CA" dirty="0"/>
              <a:t> in other provinces) if they fall under provincial jurisdiction or the Canada Labour Code, if they fall under federal jurisdiction.</a:t>
            </a:r>
          </a:p>
          <a:p>
            <a:r>
              <a:rPr lang="en-CA" dirty="0"/>
              <a:t>In the public </a:t>
            </a:r>
            <a:r>
              <a:rPr lang="en-CA" dirty="0" smtClean="0"/>
              <a:t>sector there </a:t>
            </a:r>
            <a:r>
              <a:rPr lang="en-CA" dirty="0"/>
              <a:t>are many statutes regarding labour relations including legislation such as the Public Service Collective Bargaining </a:t>
            </a:r>
            <a:r>
              <a:rPr lang="en-CA" dirty="0" smtClean="0"/>
              <a:t>Act</a:t>
            </a:r>
            <a:r>
              <a:rPr lang="en-CA" dirty="0"/>
              <a:t>.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771" y="0"/>
            <a:ext cx="3026229" cy="17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87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654143" cy="1325563"/>
          </a:xfrm>
        </p:spPr>
        <p:txBody>
          <a:bodyPr/>
          <a:lstStyle/>
          <a:p>
            <a:r>
              <a:rPr lang="en-CA" b="1" dirty="0" smtClean="0"/>
              <a:t>Differences in the Public </a:t>
            </a:r>
            <a:r>
              <a:rPr lang="en-CA" b="1" dirty="0"/>
              <a:t>Sector </a:t>
            </a:r>
            <a:r>
              <a:rPr lang="en-CA" b="1" dirty="0" smtClean="0"/>
              <a:t>&amp; Private </a:t>
            </a:r>
            <a:r>
              <a:rPr lang="en-CA" b="1" dirty="0"/>
              <a:t>Sector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 the private sector, employees are free to bargain over whatever they want - almost everything is negotiable.  </a:t>
            </a:r>
            <a:endParaRPr lang="en-CA" dirty="0" smtClean="0"/>
          </a:p>
          <a:p>
            <a:r>
              <a:rPr lang="en-CA" dirty="0" smtClean="0"/>
              <a:t>In </a:t>
            </a:r>
            <a:r>
              <a:rPr lang="en-CA" dirty="0"/>
              <a:t>the public sector, however, there are a variety of restrictions on what can be bargained. Some public-sector statutes, for example, do not permit bargaining over technological change, pension plans and criteria for promotions, transfers and layoffs.  </a:t>
            </a:r>
            <a:endParaRPr lang="en-CA" dirty="0" smtClean="0"/>
          </a:p>
          <a:p>
            <a:r>
              <a:rPr lang="en-CA" dirty="0" smtClean="0"/>
              <a:t>As </a:t>
            </a:r>
            <a:r>
              <a:rPr lang="en-CA" dirty="0"/>
              <a:t>well, governments have "legislated" wage freezes, temporarily making wages a non-negotiable issue for unions.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771" y="0"/>
            <a:ext cx="3026229" cy="17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3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447314" cy="1325563"/>
          </a:xfrm>
        </p:spPr>
        <p:txBody>
          <a:bodyPr/>
          <a:lstStyle/>
          <a:p>
            <a:r>
              <a:rPr lang="en-CA" b="1" dirty="0" smtClean="0"/>
              <a:t>Differences in the Public </a:t>
            </a:r>
            <a:r>
              <a:rPr lang="en-CA" b="1" dirty="0"/>
              <a:t>Sector </a:t>
            </a:r>
            <a:r>
              <a:rPr lang="en-CA" b="1" dirty="0" smtClean="0"/>
              <a:t>&amp; Private </a:t>
            </a:r>
            <a:r>
              <a:rPr lang="en-CA" b="1" dirty="0"/>
              <a:t>Sector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Employees in the private sector who wish to be represented by a union, can choose to be represented by practically any union they wish.  </a:t>
            </a:r>
          </a:p>
          <a:p>
            <a:r>
              <a:rPr lang="en-CA" dirty="0" smtClean="0"/>
              <a:t>The Labour Relations Board then determines the appropriate bargaining unit in the private sector. </a:t>
            </a:r>
          </a:p>
          <a:p>
            <a:r>
              <a:rPr lang="en-CA" dirty="0" smtClean="0"/>
              <a:t>In the public sector, the labour organization representing the employees may be specified in legislation.  </a:t>
            </a:r>
          </a:p>
          <a:p>
            <a:r>
              <a:rPr lang="en-CA" dirty="0" smtClean="0"/>
              <a:t>Sometimes public sector bargaining units are established in the legislation. 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771" y="0"/>
            <a:ext cx="3026229" cy="17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74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40486" cy="1325563"/>
          </a:xfrm>
        </p:spPr>
        <p:txBody>
          <a:bodyPr/>
          <a:lstStyle/>
          <a:p>
            <a:r>
              <a:rPr lang="en-CA" b="1" dirty="0" smtClean="0"/>
              <a:t>Differences in the Public </a:t>
            </a:r>
            <a:r>
              <a:rPr lang="en-CA" b="1" dirty="0"/>
              <a:t>Sector </a:t>
            </a:r>
            <a:r>
              <a:rPr lang="en-CA" b="1" dirty="0" smtClean="0"/>
              <a:t>&amp; Private </a:t>
            </a:r>
            <a:r>
              <a:rPr lang="en-CA" b="1" dirty="0"/>
              <a:t>Sector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 single most important employer difference between public and private </a:t>
            </a:r>
            <a:r>
              <a:rPr lang="en-CA" dirty="0" smtClean="0"/>
              <a:t>sector bargaining </a:t>
            </a:r>
            <a:r>
              <a:rPr lang="en-CA" dirty="0"/>
              <a:t>is the </a:t>
            </a:r>
            <a:r>
              <a:rPr lang="en-CA" b="1" dirty="0"/>
              <a:t>dual role </a:t>
            </a:r>
            <a:r>
              <a:rPr lang="en-CA" dirty="0"/>
              <a:t>government plays, as employer of public sector workers and </a:t>
            </a:r>
            <a:r>
              <a:rPr lang="en-CA" dirty="0" smtClean="0"/>
              <a:t>as legislator</a:t>
            </a:r>
            <a:r>
              <a:rPr lang="en-CA" dirty="0"/>
              <a:t>. </a:t>
            </a:r>
            <a:endParaRPr lang="en-CA" dirty="0" smtClean="0"/>
          </a:p>
          <a:p>
            <a:r>
              <a:rPr lang="en-CA" dirty="0" smtClean="0"/>
              <a:t>The </a:t>
            </a:r>
            <a:r>
              <a:rPr lang="en-CA" dirty="0"/>
              <a:t>government as legislator can achieve </a:t>
            </a:r>
            <a:r>
              <a:rPr lang="en-CA" dirty="0" smtClean="0"/>
              <a:t>objectives which </a:t>
            </a:r>
            <a:r>
              <a:rPr lang="en-CA" dirty="0"/>
              <a:t>it hasn't been able to achieve at the bargaining table. 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771" y="0"/>
            <a:ext cx="3026229" cy="17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01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571" y="288925"/>
            <a:ext cx="8545286" cy="1325563"/>
          </a:xfrm>
        </p:spPr>
        <p:txBody>
          <a:bodyPr/>
          <a:lstStyle/>
          <a:p>
            <a:r>
              <a:rPr lang="en-CA" b="1" dirty="0" smtClean="0"/>
              <a:t>Differences in the Public </a:t>
            </a:r>
            <a:r>
              <a:rPr lang="en-CA" b="1" dirty="0"/>
              <a:t>Sector </a:t>
            </a:r>
            <a:r>
              <a:rPr lang="en-CA" b="1" dirty="0" smtClean="0"/>
              <a:t>&amp; Private </a:t>
            </a:r>
            <a:r>
              <a:rPr lang="en-CA" b="1" dirty="0"/>
              <a:t>Sector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Another key employer difference is the far greater </a:t>
            </a:r>
            <a:r>
              <a:rPr lang="en-CA" b="1" dirty="0"/>
              <a:t>diffusion of management authority </a:t>
            </a:r>
            <a:r>
              <a:rPr lang="en-CA" dirty="0" smtClean="0"/>
              <a:t>in the </a:t>
            </a:r>
            <a:r>
              <a:rPr lang="en-CA" dirty="0"/>
              <a:t>public sector. </a:t>
            </a:r>
            <a:endParaRPr lang="en-CA" dirty="0" smtClean="0"/>
          </a:p>
          <a:p>
            <a:r>
              <a:rPr lang="en-CA" dirty="0" smtClean="0"/>
              <a:t>There</a:t>
            </a:r>
            <a:r>
              <a:rPr lang="en-CA" dirty="0"/>
              <a:t>, in contrast to the single line of authority characteristic of </a:t>
            </a:r>
            <a:r>
              <a:rPr lang="en-CA" dirty="0" smtClean="0"/>
              <a:t>the private </a:t>
            </a:r>
            <a:r>
              <a:rPr lang="en-CA" dirty="0"/>
              <a:t>sector, one often finds a "bewildering fragmentation of authority </a:t>
            </a:r>
            <a:r>
              <a:rPr lang="en-CA" dirty="0" smtClean="0"/>
              <a:t>among numerous </a:t>
            </a:r>
            <a:r>
              <a:rPr lang="en-CA" dirty="0"/>
              <a:t>management officials." </a:t>
            </a:r>
          </a:p>
          <a:p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8122" y="0"/>
            <a:ext cx="3023878" cy="170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81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327571" cy="1325563"/>
          </a:xfrm>
        </p:spPr>
        <p:txBody>
          <a:bodyPr/>
          <a:lstStyle/>
          <a:p>
            <a:r>
              <a:rPr lang="en-CA" b="1" dirty="0" smtClean="0"/>
              <a:t>Differences in the Public </a:t>
            </a:r>
            <a:r>
              <a:rPr lang="en-CA" b="1" dirty="0"/>
              <a:t>Sector </a:t>
            </a:r>
            <a:r>
              <a:rPr lang="en-CA" b="1" dirty="0" smtClean="0"/>
              <a:t>&amp; Private </a:t>
            </a:r>
            <a:r>
              <a:rPr lang="en-CA" b="1" dirty="0"/>
              <a:t>Sector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Public sector union </a:t>
            </a:r>
            <a:r>
              <a:rPr lang="en-CA" dirty="0" smtClean="0"/>
              <a:t>members are </a:t>
            </a:r>
            <a:r>
              <a:rPr lang="en-CA" dirty="0"/>
              <a:t>far more likely than their private sector counterparts to be female, professional, </a:t>
            </a:r>
            <a:r>
              <a:rPr lang="en-CA" dirty="0" smtClean="0"/>
              <a:t>and white-collar</a:t>
            </a:r>
            <a:r>
              <a:rPr lang="en-CA" dirty="0"/>
              <a:t>. This means that issues such as pay and employment equity are of </a:t>
            </a:r>
            <a:r>
              <a:rPr lang="en-CA" dirty="0" smtClean="0"/>
              <a:t>particular importance </a:t>
            </a:r>
            <a:r>
              <a:rPr lang="en-CA" dirty="0"/>
              <a:t>to public sector workers. </a:t>
            </a:r>
            <a:endParaRPr lang="en-CA" dirty="0" smtClean="0"/>
          </a:p>
          <a:p>
            <a:r>
              <a:rPr lang="en-CA" dirty="0" smtClean="0"/>
              <a:t>It </a:t>
            </a:r>
            <a:r>
              <a:rPr lang="en-CA" dirty="0"/>
              <a:t>also means that these workers remain </a:t>
            </a:r>
            <a:r>
              <a:rPr lang="en-CA" dirty="0" smtClean="0"/>
              <a:t>concerned with </a:t>
            </a:r>
            <a:r>
              <a:rPr lang="en-CA" dirty="0"/>
              <a:t>issues of intrinsic job satisfaction and with the quality of service they are able </a:t>
            </a:r>
            <a:r>
              <a:rPr lang="en-CA" dirty="0" smtClean="0"/>
              <a:t>to provide </a:t>
            </a:r>
            <a:r>
              <a:rPr lang="en-CA" dirty="0"/>
              <a:t>to the public.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771" y="0"/>
            <a:ext cx="3026229" cy="17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79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588829" cy="1325563"/>
          </a:xfrm>
        </p:spPr>
        <p:txBody>
          <a:bodyPr/>
          <a:lstStyle/>
          <a:p>
            <a:r>
              <a:rPr lang="en-CA" b="1" dirty="0" smtClean="0"/>
              <a:t>Differences in the Public </a:t>
            </a:r>
            <a:r>
              <a:rPr lang="en-CA" b="1" dirty="0"/>
              <a:t>Sector </a:t>
            </a:r>
            <a:r>
              <a:rPr lang="en-CA" b="1" dirty="0" smtClean="0"/>
              <a:t>&amp; Private </a:t>
            </a:r>
            <a:r>
              <a:rPr lang="en-CA" b="1" dirty="0"/>
              <a:t>Sector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In the private sector, this determination </a:t>
            </a:r>
            <a:r>
              <a:rPr lang="en-CA" dirty="0" smtClean="0"/>
              <a:t>is normally </a:t>
            </a:r>
            <a:r>
              <a:rPr lang="en-CA" dirty="0"/>
              <a:t>made by labour relations boards—often with considerable input from the </a:t>
            </a:r>
            <a:r>
              <a:rPr lang="en-CA" dirty="0" smtClean="0"/>
              <a:t>parties involved</a:t>
            </a:r>
            <a:r>
              <a:rPr lang="en-CA" dirty="0"/>
              <a:t>. </a:t>
            </a:r>
            <a:endParaRPr lang="en-CA" dirty="0" smtClean="0"/>
          </a:p>
          <a:p>
            <a:r>
              <a:rPr lang="en-CA" dirty="0" smtClean="0"/>
              <a:t>In </a:t>
            </a:r>
            <a:r>
              <a:rPr lang="en-CA" dirty="0"/>
              <a:t>the public sector, bargaining units are more often determined legislatively</a:t>
            </a:r>
            <a:r>
              <a:rPr lang="en-CA" dirty="0" smtClean="0"/>
              <a:t>. </a:t>
            </a:r>
          </a:p>
          <a:p>
            <a:r>
              <a:rPr lang="en-CA" dirty="0" smtClean="0"/>
              <a:t>Unlike </a:t>
            </a:r>
            <a:r>
              <a:rPr lang="en-CA" dirty="0"/>
              <a:t>labour board officials, members of Parliament or legislative assemblies need </a:t>
            </a:r>
            <a:r>
              <a:rPr lang="en-CA" dirty="0" smtClean="0"/>
              <a:t>not possess </a:t>
            </a:r>
            <a:r>
              <a:rPr lang="en-CA" dirty="0"/>
              <a:t>any labour relations experience; thus it should not be surprising that </a:t>
            </a:r>
            <a:r>
              <a:rPr lang="en-CA" dirty="0" smtClean="0"/>
              <a:t>the determination </a:t>
            </a:r>
            <a:r>
              <a:rPr lang="en-CA" dirty="0"/>
              <a:t>of bargaining units by legislators often does not make for the </a:t>
            </a:r>
            <a:r>
              <a:rPr lang="en-CA" dirty="0" smtClean="0"/>
              <a:t>most harmonious </a:t>
            </a:r>
            <a:r>
              <a:rPr lang="en-CA" dirty="0"/>
              <a:t>labour–management relations.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8122" y="0"/>
            <a:ext cx="3023878" cy="170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46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327571" cy="1325563"/>
          </a:xfrm>
        </p:spPr>
        <p:txBody>
          <a:bodyPr/>
          <a:lstStyle/>
          <a:p>
            <a:r>
              <a:rPr lang="en-CA" b="1" dirty="0" smtClean="0"/>
              <a:t>Differences in the Public </a:t>
            </a:r>
            <a:r>
              <a:rPr lang="en-CA" b="1" dirty="0"/>
              <a:t>Sector </a:t>
            </a:r>
            <a:r>
              <a:rPr lang="en-CA" b="1" dirty="0" smtClean="0"/>
              <a:t>&amp; Private </a:t>
            </a:r>
            <a:r>
              <a:rPr lang="en-CA" b="1" dirty="0"/>
              <a:t>Sector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An even more important difference between public and private sector bargaining lies </a:t>
            </a:r>
            <a:r>
              <a:rPr lang="en-CA" dirty="0" smtClean="0"/>
              <a:t>in the </a:t>
            </a:r>
            <a:r>
              <a:rPr lang="en-CA" b="1" dirty="0"/>
              <a:t>scope of issues </a:t>
            </a:r>
            <a:r>
              <a:rPr lang="en-CA" dirty="0"/>
              <a:t>which can be brought to the table. In the private sector, the parties </a:t>
            </a:r>
            <a:r>
              <a:rPr lang="en-CA" dirty="0" smtClean="0"/>
              <a:t>are free </a:t>
            </a:r>
            <a:r>
              <a:rPr lang="en-CA" dirty="0"/>
              <a:t>to bargain over any provision that isn't illegal. </a:t>
            </a:r>
            <a:endParaRPr lang="en-CA" dirty="0" smtClean="0"/>
          </a:p>
          <a:p>
            <a:r>
              <a:rPr lang="en-CA" dirty="0" smtClean="0"/>
              <a:t>But </a:t>
            </a:r>
            <a:r>
              <a:rPr lang="en-CA" dirty="0"/>
              <a:t>in most public sector acts, </a:t>
            </a:r>
            <a:r>
              <a:rPr lang="en-CA" dirty="0" smtClean="0"/>
              <a:t>the scope </a:t>
            </a:r>
            <a:r>
              <a:rPr lang="en-CA" dirty="0"/>
              <a:t>of </a:t>
            </a:r>
            <a:r>
              <a:rPr lang="en-CA" dirty="0" err="1"/>
              <a:t>bargainable</a:t>
            </a:r>
            <a:r>
              <a:rPr lang="en-CA" dirty="0"/>
              <a:t> issues is severely limited, though there is a fair amount of </a:t>
            </a:r>
            <a:r>
              <a:rPr lang="en-CA" dirty="0" smtClean="0"/>
              <a:t>variation among </a:t>
            </a:r>
            <a:r>
              <a:rPr lang="en-CA" dirty="0"/>
              <a:t>different acts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771" y="0"/>
            <a:ext cx="3026229" cy="17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31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794171" cy="1325563"/>
          </a:xfrm>
        </p:spPr>
        <p:txBody>
          <a:bodyPr/>
          <a:lstStyle/>
          <a:p>
            <a:r>
              <a:rPr lang="en-CA" b="1" dirty="0" smtClean="0"/>
              <a:t>The Public </a:t>
            </a:r>
            <a:r>
              <a:rPr lang="en-CA" b="1" dirty="0" smtClean="0"/>
              <a:t>Sector Collective Bargaining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After completing this unit, learners should be able to:</a:t>
            </a:r>
          </a:p>
          <a:p>
            <a:pPr lvl="1"/>
            <a:r>
              <a:rPr lang="en-CA" dirty="0" smtClean="0"/>
              <a:t>Define the Public Sector</a:t>
            </a:r>
          </a:p>
          <a:p>
            <a:pPr lvl="1"/>
            <a:r>
              <a:rPr lang="en-CA" dirty="0" smtClean="0"/>
              <a:t>Outline the history of Public Sector’s path to unionism </a:t>
            </a:r>
          </a:p>
          <a:p>
            <a:pPr lvl="1"/>
            <a:r>
              <a:rPr lang="en-CA" dirty="0" smtClean="0"/>
              <a:t>Discuss </a:t>
            </a:r>
            <a:r>
              <a:rPr lang="en-CA" dirty="0"/>
              <a:t>the various statutes governing public sector collective bargaining.</a:t>
            </a:r>
          </a:p>
          <a:p>
            <a:pPr lvl="1"/>
            <a:r>
              <a:rPr lang="en-CA" dirty="0"/>
              <a:t>Explain designated/essential employees. </a:t>
            </a:r>
          </a:p>
          <a:p>
            <a:pPr lvl="1"/>
            <a:r>
              <a:rPr lang="en-CA" dirty="0" smtClean="0"/>
              <a:t>Discuss </a:t>
            </a:r>
            <a:r>
              <a:rPr lang="en-CA" dirty="0"/>
              <a:t>unique features of public sector collective </a:t>
            </a:r>
            <a:r>
              <a:rPr lang="en-CA" dirty="0" smtClean="0"/>
              <a:t>bargaining relative to private sector collective bargaining.</a:t>
            </a:r>
            <a:endParaRPr lang="en-CA" dirty="0"/>
          </a:p>
          <a:p>
            <a:pPr marL="457200" lvl="1" indent="0">
              <a:buNone/>
            </a:pP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771" y="0"/>
            <a:ext cx="3026229" cy="17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26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001000" cy="1325563"/>
          </a:xfrm>
        </p:spPr>
        <p:txBody>
          <a:bodyPr/>
          <a:lstStyle/>
          <a:p>
            <a:r>
              <a:rPr lang="en-CA" b="1" dirty="0" smtClean="0"/>
              <a:t>Differences in the Public </a:t>
            </a:r>
            <a:r>
              <a:rPr lang="en-CA" b="1" dirty="0"/>
              <a:t>Sector </a:t>
            </a:r>
            <a:r>
              <a:rPr lang="en-CA" b="1" dirty="0" smtClean="0"/>
              <a:t>&amp; Private </a:t>
            </a:r>
            <a:r>
              <a:rPr lang="en-CA" b="1" dirty="0"/>
              <a:t>Sector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/>
              <a:t>Probably the single most important difference between the public and private sectors </a:t>
            </a:r>
            <a:r>
              <a:rPr lang="en-CA" dirty="0" smtClean="0"/>
              <a:t>lies in </a:t>
            </a:r>
            <a:r>
              <a:rPr lang="en-CA" dirty="0"/>
              <a:t>the different procedures for resolving disputes in the two sectors. Special </a:t>
            </a:r>
            <a:r>
              <a:rPr lang="en-CA" dirty="0" smtClean="0"/>
              <a:t>dispute settlement </a:t>
            </a:r>
            <a:r>
              <a:rPr lang="en-CA" dirty="0"/>
              <a:t>procedures have been devised for the public sector because of the essential (</a:t>
            </a:r>
            <a:r>
              <a:rPr lang="en-CA" dirty="0" smtClean="0"/>
              <a:t>or allegedly </a:t>
            </a:r>
            <a:r>
              <a:rPr lang="en-CA" dirty="0"/>
              <a:t>essential) nature of much work in that sector</a:t>
            </a:r>
            <a:r>
              <a:rPr lang="en-CA" dirty="0" smtClean="0"/>
              <a:t>.</a:t>
            </a:r>
          </a:p>
          <a:p>
            <a:pPr lvl="1"/>
            <a:r>
              <a:rPr lang="en-CA" b="1" dirty="0" smtClean="0"/>
              <a:t>Conventional interest arbitration </a:t>
            </a:r>
            <a:r>
              <a:rPr lang="en-CA" dirty="0" smtClean="0"/>
              <a:t>– The arbitrator fashions the contract, within certain broad limits</a:t>
            </a:r>
          </a:p>
          <a:p>
            <a:pPr lvl="1"/>
            <a:r>
              <a:rPr lang="en-CA" b="1" dirty="0" smtClean="0"/>
              <a:t>Final-offer arbitration – </a:t>
            </a:r>
            <a:r>
              <a:rPr lang="en-CA" dirty="0" smtClean="0"/>
              <a:t>The arbitrator chooses either the union's position or the management position as the new contract.</a:t>
            </a:r>
          </a:p>
          <a:p>
            <a:pPr lvl="1"/>
            <a:r>
              <a:rPr lang="en-CA" b="1" dirty="0" smtClean="0"/>
              <a:t>Choice of procedures -- </a:t>
            </a:r>
            <a:r>
              <a:rPr lang="en-CA" dirty="0" smtClean="0"/>
              <a:t>Union is given the right to choose between binding arbitration and the traditional conciliation-strike</a:t>
            </a:r>
            <a:endParaRPr lang="en-CA" b="1" dirty="0" smtClean="0"/>
          </a:p>
          <a:p>
            <a:pPr lvl="1"/>
            <a:r>
              <a:rPr lang="en-CA" b="1" dirty="0" smtClean="0"/>
              <a:t>Controlled strike -- </a:t>
            </a:r>
            <a:r>
              <a:rPr lang="en-CA" dirty="0" smtClean="0"/>
              <a:t>A strike, but with designated employees performing essential duties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8122" y="-10243"/>
            <a:ext cx="3023878" cy="170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24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The Public Sector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public sector includes federal and provincial civil services, municipalities, health care, education, and government-owned enterprises (</a:t>
            </a:r>
            <a:r>
              <a:rPr lang="en-CA" dirty="0" err="1" smtClean="0"/>
              <a:t>ie</a:t>
            </a:r>
            <a:r>
              <a:rPr lang="en-CA" dirty="0" smtClean="0"/>
              <a:t> Canadian Broadcasting Corporation).  </a:t>
            </a:r>
          </a:p>
          <a:p>
            <a:r>
              <a:rPr lang="en-CA" dirty="0" smtClean="0"/>
              <a:t>Today, most public sector employees are covered by collective agreements and, in fact, Canada's two largest unions - Canadian Union of Public Employees (</a:t>
            </a:r>
            <a:r>
              <a:rPr lang="en-CA" dirty="0" err="1" smtClean="0"/>
              <a:t>CUPE</a:t>
            </a:r>
            <a:r>
              <a:rPr lang="en-CA" dirty="0" smtClean="0"/>
              <a:t>) and the National Union of Provincial and General Workers (</a:t>
            </a:r>
            <a:r>
              <a:rPr lang="en-CA" dirty="0" err="1" smtClean="0"/>
              <a:t>NUPGE</a:t>
            </a:r>
            <a:r>
              <a:rPr lang="en-CA" dirty="0" smtClean="0"/>
              <a:t>) operate almost exclusively in the public sector. 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771" y="0"/>
            <a:ext cx="3026229" cy="17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02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153400" cy="1325563"/>
          </a:xfrm>
        </p:spPr>
        <p:txBody>
          <a:bodyPr/>
          <a:lstStyle/>
          <a:p>
            <a:r>
              <a:rPr lang="en-CA" b="1" dirty="0"/>
              <a:t>The Development of Canadian Labour Unions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657114" cy="4967060"/>
          </a:xfrm>
        </p:spPr>
        <p:txBody>
          <a:bodyPr>
            <a:normAutofit fontScale="55000" lnSpcReduction="20000"/>
          </a:bodyPr>
          <a:lstStyle/>
          <a:p>
            <a:r>
              <a:rPr lang="en-CA" dirty="0"/>
              <a:t>The Canadian labour movement really has made a lot of gains towards improving the cause of workers in the last century and a half.   Minimum wages, overtime pay, workplace safety standards, maternity and parental leave, vacation pay, and protection from discrimination and harassment all largely resulted from initiatives brought about through the union movement</a:t>
            </a:r>
            <a:r>
              <a:rPr lang="en-CA" dirty="0" smtClean="0"/>
              <a:t>.</a:t>
            </a:r>
          </a:p>
          <a:p>
            <a:r>
              <a:rPr lang="en-CA" dirty="0"/>
              <a:t>1873:  national labour organization formed - “Canadian Labour Union”</a:t>
            </a:r>
          </a:p>
          <a:p>
            <a:r>
              <a:rPr lang="en-CA" dirty="0"/>
              <a:t>1886: Canadian Trades and Labour Congress (TLC)</a:t>
            </a:r>
          </a:p>
          <a:p>
            <a:r>
              <a:rPr lang="en-CA" dirty="0"/>
              <a:t>1908: Canadian Federation of Labour (</a:t>
            </a:r>
            <a:r>
              <a:rPr lang="en-CA" dirty="0" err="1"/>
              <a:t>CFL</a:t>
            </a:r>
            <a:r>
              <a:rPr lang="en-CA" dirty="0"/>
              <a:t>)</a:t>
            </a:r>
          </a:p>
          <a:p>
            <a:r>
              <a:rPr lang="en-CA" dirty="0"/>
              <a:t>1940: Canadian Congress of Labour (CCL)</a:t>
            </a:r>
          </a:p>
          <a:p>
            <a:r>
              <a:rPr lang="en-CA" b="1" dirty="0"/>
              <a:t>1944 Privy Council Order PC 1003:</a:t>
            </a:r>
          </a:p>
          <a:p>
            <a:r>
              <a:rPr lang="en-CA" dirty="0"/>
              <a:t>established a process to allow workers to certify a union,</a:t>
            </a:r>
          </a:p>
          <a:p>
            <a:r>
              <a:rPr lang="en-CA" dirty="0"/>
              <a:t>once a union was certified the employer was obligated to recognize the union,</a:t>
            </a:r>
          </a:p>
          <a:p>
            <a:r>
              <a:rPr lang="en-CA" dirty="0"/>
              <a:t>it also established grievance-arbitration procedures which involves a mechanism for the resolution of grievances without resort to strike action;</a:t>
            </a:r>
          </a:p>
          <a:p>
            <a:r>
              <a:rPr lang="en-CA" dirty="0"/>
              <a:t>banned strikes during the life of a collective agreement, banning sympathy or solidarity strikes</a:t>
            </a:r>
          </a:p>
          <a:p>
            <a:r>
              <a:rPr lang="en-CA" dirty="0"/>
              <a:t>1956: Canadian Labour Congress (</a:t>
            </a:r>
            <a:r>
              <a:rPr lang="en-CA" dirty="0" err="1"/>
              <a:t>CLC</a:t>
            </a:r>
            <a:r>
              <a:rPr lang="en-CA" dirty="0" smtClean="0"/>
              <a:t>)</a:t>
            </a:r>
          </a:p>
          <a:p>
            <a:r>
              <a:rPr lang="en-CA" b="1" dirty="0" smtClean="0"/>
              <a:t>1967: Public Sector Staff Relations Act</a:t>
            </a:r>
          </a:p>
          <a:p>
            <a:r>
              <a:rPr lang="en-CA" dirty="0" smtClean="0"/>
              <a:t>1982: </a:t>
            </a:r>
            <a:r>
              <a:rPr lang="en-CA" dirty="0"/>
              <a:t>Charter of Rights and Freedoms</a:t>
            </a:r>
          </a:p>
          <a:p>
            <a:r>
              <a:rPr lang="en-CA" dirty="0"/>
              <a:t>1985: United Auto Workers of Canada (</a:t>
            </a:r>
            <a:r>
              <a:rPr lang="en-CA" dirty="0" err="1"/>
              <a:t>UAWC</a:t>
            </a:r>
            <a:r>
              <a:rPr lang="en-CA" dirty="0"/>
              <a:t>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771" y="0"/>
            <a:ext cx="3026229" cy="17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25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486" y="188345"/>
            <a:ext cx="10515600" cy="1325563"/>
          </a:xfrm>
        </p:spPr>
        <p:txBody>
          <a:bodyPr/>
          <a:lstStyle/>
          <a:p>
            <a:r>
              <a:rPr lang="en-CA" b="1" dirty="0" smtClean="0"/>
              <a:t>History of Public Service </a:t>
            </a:r>
            <a:br>
              <a:rPr lang="en-CA" b="1" dirty="0" smtClean="0"/>
            </a:br>
            <a:r>
              <a:rPr lang="en-CA" b="1" dirty="0" smtClean="0"/>
              <a:t>Collective Bargaining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 the </a:t>
            </a:r>
            <a:r>
              <a:rPr lang="en-CA" dirty="0" err="1" smtClean="0"/>
              <a:t>1940’s</a:t>
            </a:r>
            <a:r>
              <a:rPr lang="en-CA" dirty="0" smtClean="0"/>
              <a:t> government </a:t>
            </a:r>
            <a:r>
              <a:rPr lang="en-CA" dirty="0"/>
              <a:t>employees, working through employee associations, had sought to persuade the employer to improve their conditions of employment through consultation</a:t>
            </a:r>
            <a:r>
              <a:rPr lang="en-CA" dirty="0" smtClean="0"/>
              <a:t>.</a:t>
            </a:r>
          </a:p>
          <a:p>
            <a:r>
              <a:rPr lang="en-CA" dirty="0"/>
              <a:t>Saskatchewan, which in 1944 granted the same collective bargaining rights to its own employees that it gave to private sector </a:t>
            </a:r>
            <a:r>
              <a:rPr lang="en-CA" dirty="0" smtClean="0"/>
              <a:t>employees.</a:t>
            </a:r>
          </a:p>
          <a:p>
            <a:r>
              <a:rPr lang="en-CA" dirty="0" smtClean="0"/>
              <a:t>Governments </a:t>
            </a:r>
            <a:r>
              <a:rPr lang="en-CA" dirty="0"/>
              <a:t>across Canada used the sovereignty doctrine and the fear of crippling strikes in essential services to justify their opposition to public sector </a:t>
            </a:r>
            <a:r>
              <a:rPr lang="en-CA" dirty="0" smtClean="0"/>
              <a:t>unionization, however in 1944, it created the National Joint Council (</a:t>
            </a:r>
            <a:r>
              <a:rPr lang="en-CA" dirty="0" err="1" smtClean="0"/>
              <a:t>NJC</a:t>
            </a:r>
            <a:r>
              <a:rPr lang="en-CA" dirty="0" smtClean="0"/>
              <a:t>) to address the concerns of federal public servants. 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771" y="0"/>
            <a:ext cx="3026229" cy="17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08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272" y="312302"/>
            <a:ext cx="9014358" cy="1325563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Rise of Institutionalized </a:t>
            </a:r>
            <a:br>
              <a:rPr lang="en-CA" b="1" dirty="0"/>
            </a:br>
            <a:r>
              <a:rPr lang="en-CA" b="1" dirty="0"/>
              <a:t>Collective Bargaining in the Private Sector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714" y="178208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1944 Privy Council Order PC 1003: </a:t>
            </a:r>
          </a:p>
          <a:p>
            <a:r>
              <a:rPr lang="en-CA" dirty="0"/>
              <a:t>established a process to allow workers to certify a union, </a:t>
            </a:r>
          </a:p>
          <a:p>
            <a:r>
              <a:rPr lang="en-CA" dirty="0"/>
              <a:t>once a union was certified the employer was obligated to recognize the union, </a:t>
            </a:r>
          </a:p>
          <a:p>
            <a:r>
              <a:rPr lang="en-CA" dirty="0"/>
              <a:t>it also established grievance-arbitration procedures which involves a mechanism for the resolution of grievances without resort to strike action; </a:t>
            </a:r>
          </a:p>
          <a:p>
            <a:r>
              <a:rPr lang="en-CA" dirty="0"/>
              <a:t>banned strikes during the life of a collective agreement, banning sympathy or solidarity strikes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3914" y="0"/>
            <a:ext cx="2658086" cy="14936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5771" y="0"/>
            <a:ext cx="3026229" cy="17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272" y="312302"/>
            <a:ext cx="9014358" cy="1325563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Rise of Institutionalized </a:t>
            </a:r>
            <a:br>
              <a:rPr lang="en-CA" b="1" dirty="0"/>
            </a:br>
            <a:r>
              <a:rPr lang="en-CA" b="1" dirty="0"/>
              <a:t>Collective Bargaining in the </a:t>
            </a:r>
            <a:r>
              <a:rPr lang="en-CA" b="1" dirty="0" smtClean="0"/>
              <a:t>Public </a:t>
            </a:r>
            <a:r>
              <a:rPr lang="en-CA" b="1" dirty="0"/>
              <a:t>Sector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272" y="1807028"/>
            <a:ext cx="10733314" cy="4380820"/>
          </a:xfrm>
        </p:spPr>
        <p:txBody>
          <a:bodyPr>
            <a:normAutofit fontScale="92500"/>
          </a:bodyPr>
          <a:lstStyle/>
          <a:p>
            <a:r>
              <a:rPr lang="en-CA" altLang="en-US" dirty="0" smtClean="0"/>
              <a:t>The late </a:t>
            </a:r>
            <a:r>
              <a:rPr lang="en-CA" altLang="en-US" dirty="0" err="1" smtClean="0"/>
              <a:t>60’s</a:t>
            </a:r>
            <a:r>
              <a:rPr lang="en-CA" altLang="en-US" dirty="0" smtClean="0"/>
              <a:t> </a:t>
            </a:r>
            <a:r>
              <a:rPr lang="en-CA" altLang="en-US" dirty="0"/>
              <a:t>also saw the beginning of the unionization of the public sector.</a:t>
            </a:r>
          </a:p>
          <a:p>
            <a:r>
              <a:rPr lang="en-US" altLang="en-US" dirty="0"/>
              <a:t>Provincial: Quebec grants collective bargaining rights to public sector workers, 1965. Remaining provinces do likewise from 1968-1978.</a:t>
            </a:r>
            <a:endParaRPr lang="en-CA" altLang="en-US" dirty="0"/>
          </a:p>
          <a:p>
            <a:r>
              <a:rPr lang="en-CA" altLang="en-US" dirty="0"/>
              <a:t>Federal: </a:t>
            </a:r>
            <a:r>
              <a:rPr lang="en-CA" altLang="en-US" dirty="0">
                <a:hlinkClick r:id="rId2"/>
              </a:rPr>
              <a:t>Public Service Staff Relations Act, 1967</a:t>
            </a:r>
            <a:endParaRPr lang="en-CA" altLang="en-US" dirty="0"/>
          </a:p>
          <a:p>
            <a:r>
              <a:rPr lang="en-CA" altLang="en-US" dirty="0"/>
              <a:t>Restrictions on issues that can be negotiated - “Excluded are all matters respecting the organization of the public service, the assignment of duties, the classification of positions, and job evaluation” (Johnson, 2011: 369).</a:t>
            </a:r>
          </a:p>
          <a:p>
            <a:r>
              <a:rPr lang="en-CA" altLang="en-US" dirty="0"/>
              <a:t>“estimated that public sector union membership increased from approximately 183,000 members in 1961 to 1.5 million members in 1981” (Rose, 2007: 185).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3914" y="0"/>
            <a:ext cx="2658086" cy="14936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5771" y="0"/>
            <a:ext cx="3026229" cy="17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77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285" y="188345"/>
            <a:ext cx="9002486" cy="1325563"/>
          </a:xfrm>
        </p:spPr>
        <p:txBody>
          <a:bodyPr/>
          <a:lstStyle/>
          <a:p>
            <a:r>
              <a:rPr lang="en-CA" b="1" dirty="0" smtClean="0"/>
              <a:t>Labour-Management relations in the Federal public service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/>
              <a:t>The framework for labour-management relations in the federal public </a:t>
            </a:r>
            <a:r>
              <a:rPr lang="en-CA" dirty="0" smtClean="0"/>
              <a:t>service</a:t>
            </a:r>
            <a:r>
              <a:rPr lang="en-CA" dirty="0"/>
              <a:t> is established in five main Acts of Parliament</a:t>
            </a:r>
            <a:r>
              <a:rPr lang="en-CA" dirty="0" smtClean="0"/>
              <a:t>.</a:t>
            </a:r>
          </a:p>
          <a:p>
            <a:pPr lvl="1"/>
            <a:r>
              <a:rPr lang="en-CA" dirty="0"/>
              <a:t>The </a:t>
            </a:r>
            <a:r>
              <a:rPr lang="en-CA" i="1" dirty="0"/>
              <a:t>Public Service Employment Act (</a:t>
            </a:r>
            <a:r>
              <a:rPr lang="en-CA" i="1" dirty="0" err="1"/>
              <a:t>PSEA</a:t>
            </a:r>
            <a:r>
              <a:rPr lang="en-CA" i="1" dirty="0"/>
              <a:t>)</a:t>
            </a:r>
            <a:r>
              <a:rPr lang="en-CA" dirty="0"/>
              <a:t> gives the Public Service Commission (PSC) authority over staffing matters such as hiring, promotions and lay-offs, and the protection of the merit system. </a:t>
            </a:r>
            <a:r>
              <a:rPr lang="en-CA" dirty="0" smtClean="0"/>
              <a:t>The </a:t>
            </a:r>
          </a:p>
          <a:p>
            <a:pPr lvl="1"/>
            <a:r>
              <a:rPr lang="en-CA" i="1" dirty="0" smtClean="0"/>
              <a:t>Financial </a:t>
            </a:r>
            <a:r>
              <a:rPr lang="en-CA" i="1" dirty="0"/>
              <a:t>Administration Act (FAA)</a:t>
            </a:r>
            <a:r>
              <a:rPr lang="en-CA" dirty="0"/>
              <a:t> gives the Treasury Board responsibility for determining most other terms and conditions of employment. </a:t>
            </a:r>
            <a:endParaRPr lang="en-CA" dirty="0" smtClean="0"/>
          </a:p>
          <a:p>
            <a:pPr lvl="1"/>
            <a:r>
              <a:rPr lang="en-CA" dirty="0" smtClean="0"/>
              <a:t>The </a:t>
            </a:r>
            <a:r>
              <a:rPr lang="en-CA" i="1" dirty="0" smtClean="0"/>
              <a:t>Public </a:t>
            </a:r>
            <a:r>
              <a:rPr lang="en-CA" i="1" dirty="0"/>
              <a:t>Service Staff Relations Act</a:t>
            </a:r>
            <a:r>
              <a:rPr lang="en-CA" dirty="0"/>
              <a:t> (</a:t>
            </a:r>
            <a:r>
              <a:rPr lang="en-CA" i="1" dirty="0" err="1"/>
              <a:t>PSSRA</a:t>
            </a:r>
            <a:r>
              <a:rPr lang="en-CA" dirty="0"/>
              <a:t>) grants the right to collective bargaining. It gives the Public Service Staff Relations Board the authority to oversee the collective bargaining system and to adjudicate certain grievances. </a:t>
            </a:r>
            <a:endParaRPr lang="en-CA" dirty="0" smtClean="0"/>
          </a:p>
          <a:p>
            <a:pPr lvl="1"/>
            <a:r>
              <a:rPr lang="en-CA" dirty="0" smtClean="0"/>
              <a:t>The</a:t>
            </a:r>
            <a:r>
              <a:rPr lang="en-CA" dirty="0"/>
              <a:t> </a:t>
            </a:r>
            <a:r>
              <a:rPr lang="en-CA" i="1" dirty="0"/>
              <a:t>Public Service Superannuation Act (PSSA)</a:t>
            </a:r>
            <a:r>
              <a:rPr lang="en-CA" dirty="0"/>
              <a:t> governs all aspects of pensions. </a:t>
            </a:r>
            <a:endParaRPr lang="en-CA" dirty="0" smtClean="0"/>
          </a:p>
          <a:p>
            <a:pPr lvl="1"/>
            <a:r>
              <a:rPr lang="en-CA" dirty="0" smtClean="0"/>
              <a:t>The</a:t>
            </a:r>
            <a:r>
              <a:rPr lang="en-CA" dirty="0"/>
              <a:t> </a:t>
            </a:r>
            <a:r>
              <a:rPr lang="en-CA" i="1" dirty="0"/>
              <a:t>Canadian Human Rights Act (</a:t>
            </a:r>
            <a:r>
              <a:rPr lang="en-CA" i="1" dirty="0" err="1"/>
              <a:t>CHRA</a:t>
            </a:r>
            <a:r>
              <a:rPr lang="en-CA" i="1" dirty="0"/>
              <a:t>)</a:t>
            </a:r>
            <a:r>
              <a:rPr lang="en-CA" dirty="0"/>
              <a:t> applies to relations between the federal government and its workers, whether unionized or not.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771" y="0"/>
            <a:ext cx="3026229" cy="17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38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980714" cy="1325563"/>
          </a:xfrm>
        </p:spPr>
        <p:txBody>
          <a:bodyPr/>
          <a:lstStyle/>
          <a:p>
            <a:r>
              <a:rPr lang="en-CA" b="1" dirty="0" smtClean="0"/>
              <a:t>Differences in the Public </a:t>
            </a:r>
            <a:r>
              <a:rPr lang="en-CA" b="1" dirty="0"/>
              <a:t>Sector </a:t>
            </a:r>
            <a:r>
              <a:rPr lang="en-CA" b="1" dirty="0" smtClean="0"/>
              <a:t>&amp; Private </a:t>
            </a:r>
            <a:r>
              <a:rPr lang="en-CA" b="1" dirty="0"/>
              <a:t>Sector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Collective Bargaining in the Public Sector does not work quite the same way as collective bargaining in the private sector because of some marked differences between public- and </a:t>
            </a:r>
            <a:r>
              <a:rPr lang="en-CA" dirty="0" smtClean="0"/>
              <a:t>private sector</a:t>
            </a:r>
            <a:r>
              <a:rPr lang="en-CA" dirty="0"/>
              <a:t> </a:t>
            </a:r>
            <a:r>
              <a:rPr lang="en-CA" b="1" dirty="0"/>
              <a:t>employers</a:t>
            </a:r>
            <a:r>
              <a:rPr lang="en-CA" dirty="0"/>
              <a:t>, </a:t>
            </a:r>
            <a:r>
              <a:rPr lang="en-CA" b="1" dirty="0"/>
              <a:t>employees/unions</a:t>
            </a:r>
            <a:r>
              <a:rPr lang="en-CA" dirty="0"/>
              <a:t>, </a:t>
            </a:r>
            <a:r>
              <a:rPr lang="en-CA" dirty="0" smtClean="0"/>
              <a:t>and </a:t>
            </a:r>
            <a:r>
              <a:rPr lang="en-CA" b="1" dirty="0" smtClean="0"/>
              <a:t>legislation</a:t>
            </a:r>
            <a:r>
              <a:rPr lang="en-CA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771" y="0"/>
            <a:ext cx="3026229" cy="17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46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4581</TotalTime>
  <Words>1179</Words>
  <Application>Microsoft Office PowerPoint</Application>
  <PresentationFormat>Widescreen</PresentationFormat>
  <Paragraphs>96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HN2100 Collective Agreement Administration</vt:lpstr>
      <vt:lpstr>The Public Sector Collective Bargaining</vt:lpstr>
      <vt:lpstr>The Public Sector</vt:lpstr>
      <vt:lpstr>The Development of Canadian Labour Unions</vt:lpstr>
      <vt:lpstr>History of Public Service  Collective Bargaining</vt:lpstr>
      <vt:lpstr>Rise of Institutionalized  Collective Bargaining in the Private Sector</vt:lpstr>
      <vt:lpstr>Rise of Institutionalized  Collective Bargaining in the Public Sector</vt:lpstr>
      <vt:lpstr>Labour-Management relations in the Federal public service</vt:lpstr>
      <vt:lpstr>Differences in the Public Sector &amp; Private Sector</vt:lpstr>
      <vt:lpstr>Differences in the Public Sector &amp; Private Sector</vt:lpstr>
      <vt:lpstr>Differences in the Public Sector &amp; Private Sector</vt:lpstr>
      <vt:lpstr>Differences in the Public Sector &amp; Private Sector</vt:lpstr>
      <vt:lpstr>Differences in the Public Sector &amp; Private Sector</vt:lpstr>
      <vt:lpstr>Differences in the Public Sector &amp; Private Sector</vt:lpstr>
      <vt:lpstr>Differences in the Public Sector &amp; Private Sector</vt:lpstr>
      <vt:lpstr>Differences in the Public Sector &amp; Private Sector</vt:lpstr>
      <vt:lpstr>Differences in the Public Sector &amp; Private Sector</vt:lpstr>
      <vt:lpstr>Differences in the Public Sector &amp; Private Sector</vt:lpstr>
      <vt:lpstr>Differences in the Public Sector &amp; Private Sector</vt:lpstr>
      <vt:lpstr>Differences in the Public Sector &amp; Private Sector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HN2100 Collective Agreement Administration</dc:title>
  <dc:creator>Tilley, Paul (C'ville)</dc:creator>
  <cp:lastModifiedBy>Tilley, Paul (C'ville)</cp:lastModifiedBy>
  <cp:revision>13</cp:revision>
  <dcterms:created xsi:type="dcterms:W3CDTF">2016-01-22T17:38:52Z</dcterms:created>
  <dcterms:modified xsi:type="dcterms:W3CDTF">2016-01-26T16:51:03Z</dcterms:modified>
</cp:coreProperties>
</file>